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94" r:id="rId3"/>
    <p:sldId id="258" r:id="rId4"/>
    <p:sldId id="290" r:id="rId5"/>
    <p:sldId id="293" r:id="rId6"/>
    <p:sldId id="278" r:id="rId7"/>
    <p:sldId id="266" r:id="rId8"/>
    <p:sldId id="297" r:id="rId9"/>
    <p:sldId id="261" r:id="rId10"/>
    <p:sldId id="274" r:id="rId11"/>
    <p:sldId id="296" r:id="rId12"/>
    <p:sldId id="301" r:id="rId13"/>
    <p:sldId id="280" r:id="rId14"/>
    <p:sldId id="285" r:id="rId15"/>
    <p:sldId id="281" r:id="rId16"/>
    <p:sldId id="279" r:id="rId17"/>
    <p:sldId id="305" r:id="rId18"/>
    <p:sldId id="295" r:id="rId19"/>
    <p:sldId id="288" r:id="rId20"/>
    <p:sldId id="282" r:id="rId21"/>
    <p:sldId id="283" r:id="rId22"/>
    <p:sldId id="304" r:id="rId23"/>
    <p:sldId id="265" r:id="rId24"/>
    <p:sldId id="299" r:id="rId25"/>
    <p:sldId id="302" r:id="rId26"/>
    <p:sldId id="300" r:id="rId27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DDDDDD"/>
    <a:srgbClr val="EAEAEA"/>
    <a:srgbClr val="F8F8F8"/>
    <a:srgbClr val="E8E8E8"/>
    <a:srgbClr val="FF3F3F"/>
    <a:srgbClr val="E4E4E4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ลักษณะ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ลักษณะ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ลักษณะสีเข้ม 1 - เน้น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ลักษณะ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3950" autoAdjust="0"/>
  </p:normalViewPr>
  <p:slideViewPr>
    <p:cSldViewPr>
      <p:cViewPr varScale="1">
        <p:scale>
          <a:sx n="69" d="100"/>
          <a:sy n="69" d="100"/>
        </p:scale>
        <p:origin x="-142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16DEE-094A-40F6-A93B-9856751949AD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8C68F-C0DB-45EA-8ADD-1C61B9EA85A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870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8C68F-C0DB-45EA-8ADD-1C61B9EA85A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329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008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754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362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321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801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859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189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59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402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457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697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AADE5-9308-4612-88B0-0D9A50681620}" type="datetimeFigureOut">
              <a:rPr lang="th-TH" smtClean="0"/>
              <a:t>14/01/58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054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10" Type="http://schemas.openxmlformats.org/officeDocument/2006/relationships/image" Target="../media/image3.png"/><Relationship Id="rId4" Type="http://schemas.openxmlformats.org/officeDocument/2006/relationships/image" Target="../media/image6.jpe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l="-1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am\Desktop\BMESWU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41" y="11759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685800" y="18448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หุ่นยนต์ติดตามและตรวจจับการล้มสำหรับผู้ป่วยอัมพาตครึ่งซีก</a:t>
            </a:r>
            <a:endParaRPr lang="th-TH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1115616" y="3314849"/>
            <a:ext cx="6559824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นาย</a:t>
            </a:r>
            <a:r>
              <a:rPr lang="th-TH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จิรณัฐ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โลหะ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ประธาน, นางสาวนิ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สารัตน์ </a:t>
            </a:r>
            <a:r>
              <a:rPr lang="th-TH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วงค์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เหล็ก, นางสาวโสภา </a:t>
            </a:r>
            <a:r>
              <a:rPr lang="th-TH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โพธิ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กันยา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นายมโน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ชัย อภิเลิศ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โสภณ, นาย</a:t>
            </a:r>
            <a:r>
              <a:rPr lang="th-TH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อัสลัมภ์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มี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ชัย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913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ระบบของอุปกรณ์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am\Desktop\Hardwa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204" y="2402137"/>
            <a:ext cx="6264696" cy="32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95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ระบบของอุปกรณ์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920" y="1447027"/>
            <a:ext cx="6025631" cy="449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ตัวเชื่อมต่อตรง 4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C:\Users\sam\Desktop\BMESWU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0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ระบบของอุปกรณ์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h-TH" dirty="0"/>
          </a:p>
        </p:txBody>
      </p:sp>
      <p:pic>
        <p:nvPicPr>
          <p:cNvPr id="10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กลุ่ม 3"/>
          <p:cNvGrpSpPr/>
          <p:nvPr/>
        </p:nvGrpSpPr>
        <p:grpSpPr>
          <a:xfrm>
            <a:off x="2810534" y="1556792"/>
            <a:ext cx="3673532" cy="4470158"/>
            <a:chOff x="2810534" y="1605395"/>
            <a:chExt cx="3673532" cy="4470158"/>
          </a:xfrm>
        </p:grpSpPr>
        <p:sp>
          <p:nvSpPr>
            <p:cNvPr id="5" name="สี่เหลี่ยมผืนผ้า 4"/>
            <p:cNvSpPr/>
            <p:nvPr/>
          </p:nvSpPr>
          <p:spPr>
            <a:xfrm>
              <a:off x="2811658" y="1605395"/>
              <a:ext cx="3672408" cy="612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การรับภาพด้วยกล้อง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2811658" y="2579481"/>
              <a:ext cx="3672408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การจำแนกตัวและเท้าของผู้ป่วยจากช่วงสี</a:t>
              </a: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2811658" y="4023553"/>
              <a:ext cx="3672408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การหาตำแหน่งจุดศูนย์กลางมวลของผู้ป่วยและตำแหน่งเท้า</a:t>
              </a: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2810534" y="5463553"/>
              <a:ext cx="3672408" cy="612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การติดตามและตรวจจับการล้ม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ลูกศรขวา 11"/>
            <p:cNvSpPr/>
            <p:nvPr/>
          </p:nvSpPr>
          <p:spPr>
            <a:xfrm rot="5400000">
              <a:off x="4466738" y="2164542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ลูกศรขวา 10"/>
            <p:cNvSpPr/>
            <p:nvPr/>
          </p:nvSpPr>
          <p:spPr>
            <a:xfrm rot="5400000">
              <a:off x="4466738" y="3605481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ลูกศรขวา 5"/>
            <p:cNvSpPr/>
            <p:nvPr/>
          </p:nvSpPr>
          <p:spPr>
            <a:xfrm rot="5400000">
              <a:off x="4466738" y="5049553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14" name="ตัวเชื่อมต่อตรง 1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6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6" y="3140968"/>
            <a:ext cx="8064000" cy="206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การทดสอบ</a:t>
            </a:r>
            <a:endParaRPr lang="th-TH" sz="4800" b="1" dirty="0">
              <a:solidFill>
                <a:srgbClr val="FF0000"/>
              </a:solidFill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:\Users\sam\Desktop\BMESWU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กลุ่ม 2"/>
          <p:cNvGrpSpPr/>
          <p:nvPr/>
        </p:nvGrpSpPr>
        <p:grpSpPr>
          <a:xfrm>
            <a:off x="899592" y="1988842"/>
            <a:ext cx="7308812" cy="662730"/>
            <a:chOff x="899592" y="1988842"/>
            <a:chExt cx="7308812" cy="66273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03" t="11661" r="48816" b="4580"/>
            <a:stretch/>
          </p:blipFill>
          <p:spPr bwMode="auto">
            <a:xfrm rot="16200000">
              <a:off x="4314334" y="-698866"/>
              <a:ext cx="601249" cy="5976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99592" y="1988842"/>
              <a:ext cx="144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600" b="1" dirty="0" smtClean="0">
                  <a:latin typeface="+mj-lt"/>
                </a:rPr>
                <a:t>ปกติ</a:t>
              </a:r>
              <a:endParaRPr lang="th-TH" sz="3600" b="1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96336" y="2005241"/>
              <a:ext cx="612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600" b="1" dirty="0" smtClean="0"/>
                <a:t>ล้ม</a:t>
              </a:r>
              <a:endParaRPr lang="th-TH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5702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การทดสอบ</a:t>
            </a:r>
            <a:endParaRPr lang="th-TH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th-TH" sz="3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การล้ม </a:t>
            </a:r>
            <a:r>
              <a:rPr lang="en-US" sz="3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8</a:t>
            </a:r>
            <a:r>
              <a:rPr lang="th-TH" sz="3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th-TH" sz="3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ทิศ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 (0-360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องศา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)</a:t>
            </a:r>
            <a:endParaRPr lang="th-TH" sz="3600" b="1" dirty="0" smtClean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FF0000"/>
                </a:solidFill>
              </a:uFill>
            </a:endParaRPr>
          </a:p>
          <a:p>
            <a:pPr lvl="1"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ผู้ทดสอบ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คน รวมทั้งหมด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200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ข้อมูล</a:t>
            </a:r>
          </a:p>
          <a:p>
            <a:pPr lvl="1"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 96.00%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th-TH" sz="3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การนั่ง </a:t>
            </a:r>
            <a:r>
              <a:rPr lang="en-US" sz="3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8 </a:t>
            </a:r>
            <a:r>
              <a:rPr lang="th-TH" sz="3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ทิศ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(0-360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องศา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)</a:t>
            </a:r>
            <a:endParaRPr lang="th-TH" sz="3600" b="1" dirty="0" smtClean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FF0000"/>
                </a:solidFill>
              </a:uFill>
            </a:endParaRPr>
          </a:p>
          <a:p>
            <a:pPr lvl="1"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ผู้ทดสอบ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คน รวมทั้งหมด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200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ข้อมูล</a:t>
            </a:r>
          </a:p>
          <a:p>
            <a:pPr lvl="1"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 96.00%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th-TH" sz="3600" dirty="0" smtClean="0"/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59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การทดสอบ </a:t>
            </a:r>
            <a:r>
              <a:rPr lang="th-TH" sz="4800" b="1" dirty="0" smtClean="0">
                <a:solidFill>
                  <a:srgbClr val="FF0000"/>
                </a:solidFill>
              </a:rPr>
              <a:t>(</a:t>
            </a:r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การล้ม</a:t>
            </a:r>
            <a: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8 </a:t>
            </a:r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ทิศ</a:t>
            </a:r>
            <a:r>
              <a:rPr lang="th-TH" sz="4800" b="1" dirty="0" smtClean="0">
                <a:solidFill>
                  <a:srgbClr val="FF0000"/>
                </a:solidFill>
              </a:rPr>
              <a:t>)</a:t>
            </a:r>
            <a:endParaRPr lang="th-TH" sz="4800" b="1" dirty="0">
              <a:solidFill>
                <a:srgbClr val="FF0000"/>
              </a:solidFill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C:\Users\sam\Desktop\BMESWU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ล้ม8ทิศ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300" y="1143000"/>
            <a:ext cx="815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7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การทดสอบ </a:t>
            </a:r>
            <a:r>
              <a:rPr lang="th-TH" sz="4800" b="1" dirty="0" smtClean="0">
                <a:solidFill>
                  <a:srgbClr val="FF0000"/>
                </a:solidFill>
              </a:rPr>
              <a:t>(</a:t>
            </a:r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</a:t>
            </a:r>
            <a:r>
              <a:rPr lang="th-TH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นั่ง</a:t>
            </a:r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8 </a:t>
            </a:r>
            <a:r>
              <a:rPr lang="th-TH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ทิศ</a:t>
            </a:r>
            <a:r>
              <a:rPr lang="th-TH" sz="4800" b="1" dirty="0" smtClean="0">
                <a:solidFill>
                  <a:srgbClr val="FF0000"/>
                </a:solidFill>
              </a:rPr>
              <a:t>)</a:t>
            </a:r>
            <a:endParaRPr lang="th-TH" sz="4800" b="1" dirty="0">
              <a:solidFill>
                <a:srgbClr val="FF0000"/>
              </a:solidFill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นั่ง8ทิศ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300" y="1143000"/>
            <a:ext cx="815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4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ตารางสรุปผลการ</a:t>
            </a:r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ทดสอบ</a:t>
            </a:r>
            <a: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</a:rPr>
              <a:t>(</a:t>
            </a:r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การล้ม </a:t>
            </a: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 </a:t>
            </a:r>
            <a:r>
              <a:rPr lang="th-TH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ทิศ</a:t>
            </a:r>
            <a:r>
              <a:rPr lang="en-US" sz="4800" b="1" dirty="0">
                <a:solidFill>
                  <a:srgbClr val="FF0000"/>
                </a:solidFill>
              </a:rPr>
              <a:t>)</a:t>
            </a:r>
            <a:endParaRPr lang="th-TH" sz="4800" b="1" dirty="0">
              <a:solidFill>
                <a:srgbClr val="FF0000"/>
              </a:solidFill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ตัวแทนเนื้อหา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กรอบ</a:t>
            </a:r>
            <a:endParaRPr lang="th-TH" dirty="0"/>
          </a:p>
        </p:txBody>
      </p:sp>
      <p:graphicFrame>
        <p:nvGraphicFramePr>
          <p:cNvPr id="7" name="ตัวแทนเนื้อหา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087343"/>
              </p:ext>
            </p:extLst>
          </p:nvPr>
        </p:nvGraphicFramePr>
        <p:xfrm>
          <a:off x="545023" y="1599024"/>
          <a:ext cx="8064000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5104"/>
                <a:gridCol w="741112"/>
                <a:gridCol w="741112"/>
                <a:gridCol w="741112"/>
                <a:gridCol w="741112"/>
                <a:gridCol w="741112"/>
                <a:gridCol w="741112"/>
                <a:gridCol w="741112"/>
                <a:gridCol w="74111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ผลการทดลอง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องศาระหว่างผู้รับการทดลองกับมุมกล้อง</a:t>
                      </a:r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(</a:t>
                      </a:r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องศา</a:t>
                      </a:r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)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u="none" strike="noStrike" kern="1200" baseline="0" dirty="0" smtClean="0">
                          <a:solidFill>
                            <a:schemeClr val="bg1"/>
                          </a:solidFill>
                          <a:cs typeface="+mn-cs"/>
                        </a:rPr>
                        <a:t>0</a:t>
                      </a:r>
                      <a:endParaRPr lang="en-US" sz="30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45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90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135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180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225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270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315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accent6"/>
                          </a:solidFill>
                        </a:rPr>
                        <a:t>แจ้งเตือนถูกต้อง (คน)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23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24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24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23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23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25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25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25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accent6"/>
                          </a:solidFill>
                        </a:rPr>
                        <a:t>แจ้งเตือนผิดพลาด (คน)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Accuracy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92%</a:t>
                      </a:r>
                      <a:endParaRPr lang="th-TH" sz="3000" b="1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96%</a:t>
                      </a:r>
                      <a:endParaRPr lang="th-TH" sz="3000" b="1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96%</a:t>
                      </a:r>
                      <a:endParaRPr lang="th-TH" sz="3000" b="1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92%</a:t>
                      </a:r>
                      <a:endParaRPr lang="th-TH" sz="3000" b="1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92%</a:t>
                      </a:r>
                      <a:endParaRPr lang="th-TH" sz="3000" b="1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lang="th-TH" sz="3000" b="1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lang="th-TH" sz="3000" b="1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lang="th-TH" sz="3000" b="1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Average accuracy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3000" b="1" u="sng" dirty="0" smtClean="0">
                          <a:solidFill>
                            <a:srgbClr val="0070C0"/>
                          </a:solidFill>
                        </a:rPr>
                        <a:t>96.00%</a:t>
                      </a:r>
                      <a:endParaRPr lang="th-TH" sz="3000" b="1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15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ตารางสรุปผลการ</a:t>
            </a:r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ทดสอบ</a:t>
            </a:r>
            <a: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</a:rPr>
              <a:t>(</a:t>
            </a:r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การนั่ง </a:t>
            </a: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 </a:t>
            </a:r>
            <a:r>
              <a:rPr lang="th-TH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ทิศ</a:t>
            </a:r>
            <a:r>
              <a:rPr lang="en-US" sz="4800" b="1" dirty="0">
                <a:solidFill>
                  <a:srgbClr val="FF0000"/>
                </a:solidFill>
              </a:rPr>
              <a:t>)</a:t>
            </a:r>
            <a:endParaRPr lang="th-TH" sz="4800" b="1" dirty="0">
              <a:solidFill>
                <a:srgbClr val="FF0000"/>
              </a:solidFill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ตัวแทนเนื้อหา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กรอบ</a:t>
            </a:r>
            <a:endParaRPr lang="th-TH" dirty="0"/>
          </a:p>
        </p:txBody>
      </p:sp>
      <p:graphicFrame>
        <p:nvGraphicFramePr>
          <p:cNvPr id="7" name="ตัวแทนเนื้อหา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107504"/>
              </p:ext>
            </p:extLst>
          </p:nvPr>
        </p:nvGraphicFramePr>
        <p:xfrm>
          <a:off x="545023" y="1599024"/>
          <a:ext cx="8064000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5104"/>
                <a:gridCol w="741112"/>
                <a:gridCol w="741112"/>
                <a:gridCol w="741112"/>
                <a:gridCol w="741112"/>
                <a:gridCol w="741112"/>
                <a:gridCol w="741112"/>
                <a:gridCol w="741112"/>
                <a:gridCol w="74111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ผลการทดลอง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องศาระหว่างผู้รับการทดลองกับมุมกล้อง</a:t>
                      </a:r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(</a:t>
                      </a:r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องศา</a:t>
                      </a:r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)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u="none" strike="noStrike" kern="1200" baseline="0" dirty="0" smtClean="0">
                          <a:solidFill>
                            <a:schemeClr val="bg1"/>
                          </a:solidFill>
                          <a:cs typeface="+mn-cs"/>
                        </a:rPr>
                        <a:t>0</a:t>
                      </a:r>
                      <a:endParaRPr lang="en-US" sz="30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45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90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135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180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225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270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315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accent6"/>
                          </a:solidFill>
                        </a:rPr>
                        <a:t>แจ้งเตือนถูกต้อง (คน)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23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24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24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25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25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24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22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25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accent6"/>
                          </a:solidFill>
                        </a:rPr>
                        <a:t>แจ้งเตือนผิดพลาด (คน)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3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Accuracy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92%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96%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96%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96%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88%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Average accuracy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3000" b="1" u="sng" dirty="0" smtClean="0">
                          <a:solidFill>
                            <a:srgbClr val="0070C0"/>
                          </a:solidFill>
                        </a:rPr>
                        <a:t>96.00%</a:t>
                      </a:r>
                      <a:endParaRPr lang="th-TH" sz="3000" b="1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50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อภิปรายผลการทดสอบ</a:t>
            </a:r>
            <a:endParaRPr lang="th-TH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เมื่อกระทำการทดสอบซ้ำๆส่วนของโปรแกรมมีค่าความถูกต้องและความแม่นยำถึง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96.0%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ข้อผิดพลาด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เกิดขึ้นมีสาเหตุ 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ประการ </a:t>
            </a:r>
            <a:b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th-TH" sz="3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th-TH" sz="3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ระยะห่างระหว่างผู้ทดลองกับ</a:t>
            </a:r>
            <a:r>
              <a:rPr lang="th-TH" sz="3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กล้อง 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ปรับปรุงคือการหาความสัมพันธ์ระหว่างระยะกล้อง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กับความเร็ว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ในการล้มที่เปลี่ยนแปลงไป</a:t>
            </a:r>
            <a:b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th-TH" sz="3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3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th-TH" sz="3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ความสูงของผู้</a:t>
            </a:r>
            <a:r>
              <a:rPr lang="th-TH" sz="3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ทดลอง 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ปรับปรุงคือ หาความสัมพันธ์ของเกณฑ์ความเร็ว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ให้เหมาะสม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กับส่วนสูงของแต่ละบุคคล</a:t>
            </a:r>
            <a:endParaRPr lang="th-TH" sz="3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18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บทนำ</a:t>
            </a:r>
            <a:endParaRPr lang="th-TH" sz="4800" b="1" dirty="0"/>
          </a:p>
        </p:txBody>
      </p:sp>
      <p:pic>
        <p:nvPicPr>
          <p:cNvPr id="1026" name="Picture 2" descr="C:\Users\sam\Desktop\Syste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7"/>
          <a:stretch/>
        </p:blipFill>
        <p:spPr bwMode="auto">
          <a:xfrm>
            <a:off x="524876" y="1484784"/>
            <a:ext cx="8078676" cy="44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ตัวเชื่อมต่อตรง 6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1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อภิปรายผล </a:t>
            </a:r>
            <a:r>
              <a:rPr lang="th-TH" sz="4800" b="1" dirty="0">
                <a:solidFill>
                  <a:srgbClr val="FF0000"/>
                </a:solidFill>
              </a:rPr>
              <a:t>(</a:t>
            </a:r>
            <a:r>
              <a:rPr lang="en-US" sz="4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Freeline</a:t>
            </a: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Skates</a:t>
            </a:r>
            <a:r>
              <a:rPr lang="en-US" sz="4800" b="1" dirty="0">
                <a:solidFill>
                  <a:srgbClr val="FF0000"/>
                </a:solidFill>
              </a:rPr>
              <a:t>)</a:t>
            </a:r>
            <a:endParaRPr lang="th-TH" sz="4800" b="1" dirty="0">
              <a:solidFill>
                <a:srgbClr val="FF0000"/>
              </a:solidFill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C:\Users\sam\Desktop\BMESWU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freelineskete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300" y="1143000"/>
            <a:ext cx="815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อภิปรายผล </a:t>
            </a:r>
            <a:r>
              <a:rPr lang="en-US" sz="4800" b="1" dirty="0">
                <a:solidFill>
                  <a:srgbClr val="FF0000"/>
                </a:solidFill>
              </a:rPr>
              <a:t>(</a:t>
            </a:r>
            <a:r>
              <a:rPr lang="th-TH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ท่ายืนแบบต่างๆ</a:t>
            </a:r>
            <a:r>
              <a:rPr lang="en-US" sz="4800" b="1" dirty="0" smtClean="0">
                <a:solidFill>
                  <a:srgbClr val="FF0000"/>
                </a:solidFill>
              </a:rPr>
              <a:t>)</a:t>
            </a:r>
            <a:endParaRPr lang="th-TH" sz="4800" b="1" dirty="0">
              <a:solidFill>
                <a:srgbClr val="FF0000"/>
              </a:solidFill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sam\Desktop\BMESWU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ยืนท่าอื่นๆ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300" y="1143000"/>
            <a:ext cx="815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6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สรุป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accent6"/>
                </a:solidFill>
              </a:rPr>
              <a:t>ประยุกต์ให้กล้องสามารถเคลื่อนที่ติดตามบุคคลเป้าหมาย เพื่อลดข้อเสียที่กล้องมีมุมมองที่จำกัด</a:t>
            </a:r>
          </a:p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accent6"/>
                </a:solidFill>
              </a:rPr>
              <a:t>ใช้การประมวลผลภาพ โดยใช้หลักการ </a:t>
            </a:r>
            <a:r>
              <a:rPr lang="en-US" sz="3600" b="1" dirty="0" smtClean="0">
                <a:solidFill>
                  <a:schemeClr val="accent6"/>
                </a:solidFill>
              </a:rPr>
              <a:t>Base of support </a:t>
            </a:r>
            <a:r>
              <a:rPr lang="th-TH" sz="3600" b="1" dirty="0" smtClean="0">
                <a:solidFill>
                  <a:schemeClr val="accent6"/>
                </a:solidFill>
              </a:rPr>
              <a:t>ประยุกต์รวมกับ อัตราเร็วในการเคลื่อนที่ของ</a:t>
            </a:r>
            <a:r>
              <a:rPr lang="th-TH" sz="3600" b="1" dirty="0" smtClean="0">
                <a:solidFill>
                  <a:schemeClr val="accent6"/>
                </a:solidFill>
              </a:rPr>
              <a:t>จุด</a:t>
            </a:r>
            <a:r>
              <a:rPr lang="th-TH" sz="3600" b="1" dirty="0" smtClean="0">
                <a:solidFill>
                  <a:schemeClr val="accent6"/>
                </a:solidFill>
              </a:rPr>
              <a:t>ศูนย์กลางมวล</a:t>
            </a:r>
            <a:endParaRPr lang="en-US" sz="3600" b="1" dirty="0" smtClean="0">
              <a:solidFill>
                <a:schemeClr val="accent6"/>
              </a:solidFill>
            </a:endParaRPr>
          </a:p>
          <a:p>
            <a:pPr>
              <a:buClr>
                <a:srgbClr val="C00000"/>
              </a:buClr>
            </a:pPr>
            <a:r>
              <a:rPr lang="th-TH" sz="3600" b="1" dirty="0">
                <a:solidFill>
                  <a:schemeClr val="accent6"/>
                </a:solidFill>
              </a:rPr>
              <a:t>มีการตรวจจับแบบ</a:t>
            </a:r>
            <a:r>
              <a:rPr lang="en-US" sz="3600" b="1" dirty="0">
                <a:solidFill>
                  <a:schemeClr val="accent6"/>
                </a:solidFill>
              </a:rPr>
              <a:t> </a:t>
            </a:r>
            <a:r>
              <a:rPr lang="en-US" sz="3600" b="1" dirty="0" smtClean="0">
                <a:solidFill>
                  <a:schemeClr val="accent6"/>
                </a:solidFill>
              </a:rPr>
              <a:t>Real-time</a:t>
            </a:r>
            <a:r>
              <a:rPr lang="th-TH" sz="3600" b="1" dirty="0" smtClean="0">
                <a:solidFill>
                  <a:schemeClr val="accent6"/>
                </a:solidFill>
              </a:rPr>
              <a:t> แสดงผลได้อย่างรวดเร็ว และมีค่าความถูกต้องเฉลี่ยสูงถึง </a:t>
            </a:r>
            <a:r>
              <a:rPr lang="en-US" sz="3600" b="1" dirty="0" smtClean="0">
                <a:solidFill>
                  <a:schemeClr val="accent6"/>
                </a:solidFill>
              </a:rPr>
              <a:t>96.00</a:t>
            </a:r>
            <a:r>
              <a:rPr lang="en-US" sz="3600" b="1" dirty="0" smtClean="0">
                <a:solidFill>
                  <a:schemeClr val="accent6"/>
                </a:solidFill>
              </a:rPr>
              <a:t>%</a:t>
            </a:r>
          </a:p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accent6"/>
                </a:solidFill>
              </a:rPr>
              <a:t>อุปกรณ์มีต้นทุนต่ำ</a:t>
            </a:r>
            <a:endParaRPr lang="en-US" sz="3600" b="1" dirty="0" smtClean="0">
              <a:solidFill>
                <a:schemeClr val="accent6"/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0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แนวทางการพัฒนาในอนาคต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ส่ง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สัญญาณจากการประมวลผลจาก </a:t>
            </a:r>
            <a:r>
              <a:rPr 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RPi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ไปยังหุ่นยนต์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พัฒนา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ระบบตรวจจับให้สามารถทางานในสภาวะแสงที่แตกต่างกันได้ </a:t>
            </a:r>
          </a:p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พัฒนา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ระบบการส่งสัญญาณแจ้งเตือนไปยังผู้ดูแลในรูปของ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ข้อความหรือ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Android </a:t>
            </a:r>
          </a:p>
          <a:p>
            <a:endParaRPr lang="th-TH" dirty="0"/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74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บรรณานุกรม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77800" lvl="0" indent="-177800">
              <a:buNone/>
            </a:pPr>
            <a:r>
              <a:rPr lang="en-US" sz="1600" dirty="0" smtClean="0"/>
              <a:t>[1] Lee </a:t>
            </a:r>
            <a:r>
              <a:rPr lang="en-US" sz="1600" dirty="0"/>
              <a:t>JE., </a:t>
            </a:r>
            <a:r>
              <a:rPr lang="en-US" sz="1600" dirty="0" err="1"/>
              <a:t>Stokic</a:t>
            </a:r>
            <a:r>
              <a:rPr lang="en-US" sz="1600" dirty="0"/>
              <a:t> DS., “Risk factors for falls during inpatient rehabilitation,” Am J </a:t>
            </a:r>
            <a:r>
              <a:rPr lang="en-US" sz="1600" dirty="0" err="1"/>
              <a:t>Phys</a:t>
            </a:r>
            <a:r>
              <a:rPr lang="en-US" sz="1600" dirty="0"/>
              <a:t> Med </a:t>
            </a:r>
            <a:r>
              <a:rPr lang="en-US" sz="1600" dirty="0" err="1"/>
              <a:t>Rehabil</a:t>
            </a:r>
            <a:r>
              <a:rPr lang="en-US" sz="1600" dirty="0"/>
              <a:t>. 2008, May; 87(5): 341-350; quiz 351, </a:t>
            </a:r>
            <a:r>
              <a:rPr lang="en-US" sz="1600" dirty="0" smtClean="0"/>
              <a:t>422</a:t>
            </a:r>
            <a:r>
              <a:rPr lang="en-US" sz="1600" dirty="0"/>
              <a:t>. </a:t>
            </a:r>
            <a:r>
              <a:rPr lang="en-US" sz="1600" dirty="0" err="1"/>
              <a:t>doi</a:t>
            </a:r>
            <a:r>
              <a:rPr lang="en-US" sz="1600" dirty="0"/>
              <a:t>: 10.1097/PHM.0b013e31816ddc01</a:t>
            </a:r>
            <a:r>
              <a:rPr lang="en-US" sz="1600" dirty="0" smtClean="0"/>
              <a:t>.</a:t>
            </a:r>
          </a:p>
          <a:p>
            <a:pPr marL="177800" lvl="0" indent="-177800">
              <a:buNone/>
            </a:pPr>
            <a:r>
              <a:rPr lang="en-US" sz="1600" dirty="0" smtClean="0"/>
              <a:t>[2] </a:t>
            </a:r>
            <a:r>
              <a:rPr lang="en-US" sz="1600" dirty="0" err="1" smtClean="0"/>
              <a:t>Ugur</a:t>
            </a:r>
            <a:r>
              <a:rPr lang="en-US" sz="1600" dirty="0" smtClean="0"/>
              <a:t> </a:t>
            </a:r>
            <a:r>
              <a:rPr lang="en-US" sz="1600" dirty="0"/>
              <a:t>C, </a:t>
            </a:r>
            <a:r>
              <a:rPr lang="en-US" sz="1600" dirty="0" err="1"/>
              <a:t>Gucuyener</a:t>
            </a:r>
            <a:r>
              <a:rPr lang="en-US" sz="1600" dirty="0"/>
              <a:t> D, </a:t>
            </a:r>
            <a:r>
              <a:rPr lang="en-US" sz="1600" dirty="0" err="1"/>
              <a:t>Uzuner</a:t>
            </a:r>
            <a:r>
              <a:rPr lang="en-US" sz="1600" dirty="0"/>
              <a:t> N, </a:t>
            </a:r>
            <a:r>
              <a:rPr lang="en-US" sz="1600" dirty="0" err="1"/>
              <a:t>Ozcan</a:t>
            </a:r>
            <a:r>
              <a:rPr lang="en-US" sz="1600" dirty="0"/>
              <a:t> S, </a:t>
            </a:r>
            <a:r>
              <a:rPr lang="en-US" sz="1600" dirty="0" err="1"/>
              <a:t>Ozdemir</a:t>
            </a:r>
            <a:r>
              <a:rPr lang="en-US" sz="1600" dirty="0"/>
              <a:t> G. “Characteristics of falling in patients with stroke.” </a:t>
            </a:r>
            <a:r>
              <a:rPr lang="en-US" sz="1600" i="1" dirty="0"/>
              <a:t>J </a:t>
            </a:r>
            <a:r>
              <a:rPr lang="en-US" sz="1600" i="1" dirty="0" err="1"/>
              <a:t>Neurol</a:t>
            </a:r>
            <a:r>
              <a:rPr lang="en-US" sz="1600" i="1" dirty="0"/>
              <a:t> </a:t>
            </a:r>
            <a:r>
              <a:rPr lang="en-US" sz="1600" i="1" dirty="0" err="1"/>
              <a:t>Neurosurg</a:t>
            </a:r>
            <a:r>
              <a:rPr lang="en-US" sz="1600" i="1" dirty="0"/>
              <a:t> Psychiatry  </a:t>
            </a:r>
            <a:r>
              <a:rPr lang="en-US" sz="1600" i="1" dirty="0" smtClean="0"/>
              <a:t>  </a:t>
            </a:r>
            <a:r>
              <a:rPr lang="en-US" sz="1600" dirty="0" smtClean="0"/>
              <a:t>2000</a:t>
            </a:r>
            <a:r>
              <a:rPr lang="en-US" sz="1600" dirty="0"/>
              <a:t>; 69(5):</a:t>
            </a:r>
            <a:r>
              <a:rPr lang="en-US" sz="1600" dirty="0" smtClean="0"/>
              <a:t>649-51.</a:t>
            </a:r>
          </a:p>
          <a:p>
            <a:pPr marL="177800" lvl="0" indent="-177800">
              <a:buNone/>
            </a:pPr>
            <a:r>
              <a:rPr lang="en-US" sz="1600" dirty="0" smtClean="0"/>
              <a:t>[3] </a:t>
            </a:r>
            <a:r>
              <a:rPr lang="en-US" sz="1600" dirty="0" err="1" smtClean="0"/>
              <a:t>Gucuyener</a:t>
            </a:r>
            <a:r>
              <a:rPr lang="en-US" sz="1600" dirty="0" smtClean="0"/>
              <a:t> </a:t>
            </a:r>
            <a:r>
              <a:rPr lang="en-US" sz="1600" dirty="0"/>
              <a:t>D, </a:t>
            </a:r>
            <a:r>
              <a:rPr lang="en-US" sz="1600" dirty="0" err="1"/>
              <a:t>Ugur</a:t>
            </a:r>
            <a:r>
              <a:rPr lang="en-US" sz="1600" dirty="0"/>
              <a:t> C, </a:t>
            </a:r>
            <a:r>
              <a:rPr lang="en-US" sz="1600" dirty="0" err="1"/>
              <a:t>Uzuner</a:t>
            </a:r>
            <a:r>
              <a:rPr lang="en-US" sz="1600" dirty="0"/>
              <a:t> N, </a:t>
            </a:r>
            <a:r>
              <a:rPr lang="en-US" sz="1600" dirty="0" err="1"/>
              <a:t>Ozdemir</a:t>
            </a:r>
            <a:r>
              <a:rPr lang="en-US" sz="1600" dirty="0"/>
              <a:t> G. “The importance of falls in stroke patients.” </a:t>
            </a:r>
            <a:r>
              <a:rPr lang="en-US" sz="1600" i="1" dirty="0"/>
              <a:t>Ann Saudi Med </a:t>
            </a:r>
            <a:r>
              <a:rPr lang="en-US" sz="1600" dirty="0"/>
              <a:t>2000; 30(3-4): 322-3.</a:t>
            </a:r>
          </a:p>
          <a:p>
            <a:pPr marL="177800" lvl="0" indent="-177800">
              <a:buNone/>
            </a:pPr>
            <a:r>
              <a:rPr lang="en-US" sz="1600" dirty="0" smtClean="0"/>
              <a:t>[4] Muhammad </a:t>
            </a:r>
            <a:r>
              <a:rPr lang="en-US" sz="1600" dirty="0"/>
              <a:t>M., Ling Sh., and Luke S., “A Survey on fall detection: Principles and approaches,” </a:t>
            </a:r>
            <a:r>
              <a:rPr lang="en-US" sz="1600" dirty="0" err="1"/>
              <a:t>Neurocomputing</a:t>
            </a:r>
            <a:r>
              <a:rPr lang="en-US" sz="1600" dirty="0"/>
              <a:t> 100(2013) 144-152.</a:t>
            </a:r>
          </a:p>
          <a:p>
            <a:pPr marL="177800" lvl="0" indent="-177800">
              <a:buNone/>
            </a:pPr>
            <a:r>
              <a:rPr lang="en-US" sz="1600" dirty="0" smtClean="0"/>
              <a:t>[5] </a:t>
            </a:r>
            <a:r>
              <a:rPr lang="en-US" sz="1600" dirty="0" err="1" smtClean="0"/>
              <a:t>Anania</a:t>
            </a:r>
            <a:r>
              <a:rPr lang="en-US" sz="1600" dirty="0"/>
              <a:t>, G.; </a:t>
            </a:r>
            <a:r>
              <a:rPr lang="en-US" sz="1600" dirty="0" err="1"/>
              <a:t>Tognetti</a:t>
            </a:r>
            <a:r>
              <a:rPr lang="en-US" sz="1600" dirty="0"/>
              <a:t>, A.; </a:t>
            </a:r>
            <a:r>
              <a:rPr lang="en-US" sz="1600" dirty="0" err="1"/>
              <a:t>Carbonaro</a:t>
            </a:r>
            <a:r>
              <a:rPr lang="en-US" sz="1600" dirty="0"/>
              <a:t>, N.; </a:t>
            </a:r>
            <a:r>
              <a:rPr lang="en-US" sz="1600" dirty="0" err="1"/>
              <a:t>Tesconi</a:t>
            </a:r>
            <a:r>
              <a:rPr lang="en-US" sz="1600" dirty="0"/>
              <a:t>, M.; </a:t>
            </a:r>
            <a:r>
              <a:rPr lang="en-US" sz="1600" dirty="0" err="1"/>
              <a:t>Cutolo</a:t>
            </a:r>
            <a:r>
              <a:rPr lang="en-US" sz="1600" dirty="0"/>
              <a:t>, F.; </a:t>
            </a:r>
            <a:r>
              <a:rPr lang="en-US" sz="1600" dirty="0" err="1"/>
              <a:t>Zupone</a:t>
            </a:r>
            <a:r>
              <a:rPr lang="en-US" sz="1600" dirty="0"/>
              <a:t>, G.; De Rossi, D., "Development of a novel algorithm for human fall detection using wearable sensors," </a:t>
            </a:r>
            <a:r>
              <a:rPr lang="en-US" sz="1600" i="1" dirty="0"/>
              <a:t>Sensors, 2008 IEEE</a:t>
            </a:r>
            <a:r>
              <a:rPr lang="en-US" sz="1600" dirty="0"/>
              <a:t> , pp.1336,1339, 26-29 Oct. 2008 </a:t>
            </a:r>
          </a:p>
          <a:p>
            <a:pPr marL="177800" lvl="0" indent="-177800">
              <a:buNone/>
            </a:pPr>
            <a:r>
              <a:rPr lang="en-US" sz="1600" dirty="0" smtClean="0"/>
              <a:t>[6] </a:t>
            </a:r>
            <a:r>
              <a:rPr lang="en-US" sz="1600" dirty="0" err="1" smtClean="0"/>
              <a:t>Karantonis</a:t>
            </a:r>
            <a:r>
              <a:rPr lang="en-US" sz="1600" dirty="0"/>
              <a:t>, D.M.; Narayanan, M.R.; </a:t>
            </a:r>
            <a:r>
              <a:rPr lang="en-US" sz="1600" dirty="0" err="1"/>
              <a:t>Mathie</a:t>
            </a:r>
            <a:r>
              <a:rPr lang="en-US" sz="1600" dirty="0"/>
              <a:t>, M.; Lovell, N.H.; </a:t>
            </a:r>
            <a:r>
              <a:rPr lang="en-US" sz="1600" dirty="0" err="1"/>
              <a:t>Celler</a:t>
            </a:r>
            <a:r>
              <a:rPr lang="en-US" sz="1600" dirty="0"/>
              <a:t>, B.G., "Implementation of a real-time human movement classifier using a </a:t>
            </a:r>
            <a:r>
              <a:rPr lang="en-US" sz="1600" dirty="0" err="1"/>
              <a:t>triaxial</a:t>
            </a:r>
            <a:r>
              <a:rPr lang="en-US" sz="1600" dirty="0"/>
              <a:t> accelerometer for ambulatory monitoring," </a:t>
            </a:r>
            <a:r>
              <a:rPr lang="en-US" sz="1600" i="1" dirty="0"/>
              <a:t>Information Technology in Biomedicine, IEEE Transactions on</a:t>
            </a:r>
            <a:r>
              <a:rPr lang="en-US" sz="1600" dirty="0"/>
              <a:t> , vol.10, no.1, pp.156,167, Jan. 2006.</a:t>
            </a:r>
          </a:p>
          <a:p>
            <a:pPr marL="177800" lvl="0" indent="-177800">
              <a:buNone/>
            </a:pPr>
            <a:r>
              <a:rPr lang="en-US" sz="1600" dirty="0" smtClean="0"/>
              <a:t>[7] </a:t>
            </a:r>
            <a:r>
              <a:rPr lang="en-US" sz="1600" dirty="0" err="1" smtClean="0"/>
              <a:t>Sricharan</a:t>
            </a:r>
            <a:r>
              <a:rPr lang="en-US" sz="1600" dirty="0"/>
              <a:t>, K.S.; </a:t>
            </a:r>
            <a:r>
              <a:rPr lang="en-US" sz="1600" dirty="0" err="1"/>
              <a:t>Srikrishna</a:t>
            </a:r>
            <a:r>
              <a:rPr lang="en-US" sz="1600" dirty="0"/>
              <a:t>, C., "Automated human fall detection system using a fluid dielectric, capacitive, multi axial acceleration sensor," </a:t>
            </a:r>
            <a:r>
              <a:rPr lang="en-US" sz="1600" i="1" dirty="0"/>
              <a:t>Instrumentation Control and Automation (ICA), 2013 3rd International Conference on</a:t>
            </a:r>
            <a:r>
              <a:rPr lang="en-US" sz="1600" dirty="0"/>
              <a:t> , pp.74,79, 28-30 Aug. 2013.</a:t>
            </a:r>
          </a:p>
          <a:p>
            <a:pPr marL="177800" lvl="0" indent="-177800">
              <a:buNone/>
            </a:pPr>
            <a:r>
              <a:rPr lang="en-US" sz="1600" dirty="0" smtClean="0"/>
              <a:t>[8] </a:t>
            </a:r>
            <a:r>
              <a:rPr lang="en-US" sz="1600" dirty="0" err="1" smtClean="0"/>
              <a:t>Zhuang</a:t>
            </a:r>
            <a:r>
              <a:rPr lang="en-US" sz="1600" dirty="0"/>
              <a:t>, X., Huang, J., Potamianos, G., Hasegawa-Johnson, M., “Acoustic fall detection using Gaussian mixture models and GMM super-vectors,” IEEE Int. Conf. on Acoustics, Speech and Signal Processing (ICASSP), pp. 69-72, 2009.</a:t>
            </a:r>
          </a:p>
          <a:p>
            <a:pPr marL="177800" lvl="0" indent="-177800">
              <a:buNone/>
            </a:pPr>
            <a:r>
              <a:rPr lang="en-US" sz="1600" dirty="0" smtClean="0"/>
              <a:t>[9]</a:t>
            </a:r>
            <a:r>
              <a:rPr lang="en-US" sz="1600" dirty="0" err="1" smtClean="0"/>
              <a:t>Tabar</a:t>
            </a:r>
            <a:r>
              <a:rPr lang="en-US" sz="1600" dirty="0" smtClean="0"/>
              <a:t>, A.M., </a:t>
            </a:r>
            <a:r>
              <a:rPr lang="en-US" sz="1600" dirty="0" err="1" smtClean="0"/>
              <a:t>Keshavarz</a:t>
            </a:r>
            <a:r>
              <a:rPr lang="en-US" sz="1600" dirty="0" smtClean="0"/>
              <a:t>, A., </a:t>
            </a:r>
            <a:r>
              <a:rPr lang="en-US" sz="1600" dirty="0" err="1" smtClean="0"/>
              <a:t>Aghajan</a:t>
            </a:r>
            <a:r>
              <a:rPr lang="en-US" sz="1600" dirty="0" smtClean="0"/>
              <a:t>, H., “Smart home care network using sensor fusion and distributed vision-based reasoning,” 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ACM Int. Workshop on Video Surveillance and Sensor Networks, 2006.</a:t>
            </a:r>
            <a:endParaRPr lang="th-TH" sz="1600" dirty="0"/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5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บรรณานุกรม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66700" lvl="0" indent="-266700">
              <a:buNone/>
            </a:pPr>
            <a:r>
              <a:rPr lang="en-US" sz="1600" dirty="0" smtClean="0"/>
              <a:t>[10] </a:t>
            </a:r>
            <a:r>
              <a:rPr lang="en-US" sz="1600" dirty="0" err="1" smtClean="0"/>
              <a:t>Alwan</a:t>
            </a:r>
            <a:r>
              <a:rPr lang="en-US" sz="1600" dirty="0" smtClean="0"/>
              <a:t>, M.; </a:t>
            </a:r>
            <a:r>
              <a:rPr lang="en-US" sz="1600" dirty="0" err="1" smtClean="0"/>
              <a:t>Rajendran</a:t>
            </a:r>
            <a:r>
              <a:rPr lang="en-US" sz="1600" dirty="0" smtClean="0"/>
              <a:t>, P.J.; </a:t>
            </a:r>
            <a:r>
              <a:rPr lang="en-US" sz="1600" dirty="0" err="1" smtClean="0"/>
              <a:t>Kell</a:t>
            </a:r>
            <a:r>
              <a:rPr lang="en-US" sz="1600" dirty="0" smtClean="0"/>
              <a:t>, S.; Mack, D.; </a:t>
            </a:r>
            <a:r>
              <a:rPr lang="en-US" sz="1600" dirty="0" err="1" smtClean="0"/>
              <a:t>Dalal</a:t>
            </a:r>
            <a:r>
              <a:rPr lang="en-US" sz="1600" dirty="0" smtClean="0"/>
              <a:t>, S.; Wolfe, M.; Felder, R., "A Smart and Passive Floor-Vibration Based Fall Detector for Elderly," </a:t>
            </a:r>
            <a:r>
              <a:rPr lang="en-US" sz="1600" i="1" dirty="0" smtClean="0"/>
              <a:t>Information and Communication Technologies, 2006. ICTTA '06. 2nd</a:t>
            </a:r>
            <a:r>
              <a:rPr lang="en-US" sz="1600" dirty="0" smtClean="0"/>
              <a:t>, pp.1003-1007.</a:t>
            </a:r>
          </a:p>
          <a:p>
            <a:pPr marL="266700" lvl="0" indent="-266700">
              <a:buNone/>
            </a:pPr>
            <a:r>
              <a:rPr lang="en-US" sz="1600" dirty="0" smtClean="0"/>
              <a:t>[11] </a:t>
            </a:r>
            <a:r>
              <a:rPr lang="en-US" sz="1600" dirty="0" err="1" smtClean="0"/>
              <a:t>Kwolek</a:t>
            </a:r>
            <a:r>
              <a:rPr lang="en-US" sz="1600" dirty="0" smtClean="0"/>
              <a:t>, B., </a:t>
            </a:r>
            <a:r>
              <a:rPr lang="en-US" sz="1600" dirty="0" err="1" smtClean="0"/>
              <a:t>Kepski</a:t>
            </a:r>
            <a:r>
              <a:rPr lang="en-US" sz="1600" dirty="0" smtClean="0"/>
              <a:t>, M., “Human fall detection on embedded platform using depth maps and wireless accelerometer,” Computer Methods and Programs in Biomedicine, Vol. 117, Issue 3, Dec. 2014, </a:t>
            </a:r>
            <a:r>
              <a:rPr lang="en-US" sz="1600" dirty="0" err="1" smtClean="0"/>
              <a:t>pp</a:t>
            </a:r>
            <a:r>
              <a:rPr lang="en-US" sz="1600" dirty="0" smtClean="0"/>
              <a:t>: 489-501.</a:t>
            </a:r>
          </a:p>
          <a:p>
            <a:pPr marL="266700" lvl="0" indent="-266700">
              <a:buNone/>
            </a:pPr>
            <a:r>
              <a:rPr lang="en-US" sz="1600" dirty="0" smtClean="0"/>
              <a:t>[12] </a:t>
            </a:r>
            <a:r>
              <a:rPr lang="en-US" sz="1600" dirty="0" err="1" smtClean="0"/>
              <a:t>Yie-Tarng</a:t>
            </a:r>
            <a:r>
              <a:rPr lang="en-US" sz="1600" dirty="0" smtClean="0"/>
              <a:t> Chen; Yu-</a:t>
            </a:r>
            <a:r>
              <a:rPr lang="en-US" sz="1600" dirty="0" err="1" smtClean="0"/>
              <a:t>Ching</a:t>
            </a:r>
            <a:r>
              <a:rPr lang="en-US" sz="1600" dirty="0" smtClean="0"/>
              <a:t> Lin; Wen-</a:t>
            </a:r>
            <a:r>
              <a:rPr lang="en-US" sz="1600" dirty="0" err="1" smtClean="0"/>
              <a:t>Hsien</a:t>
            </a:r>
            <a:r>
              <a:rPr lang="en-US" sz="1600" dirty="0" smtClean="0"/>
              <a:t> Fang, "A hybrid human fall detection scheme," </a:t>
            </a:r>
            <a:r>
              <a:rPr lang="en-US" sz="1600" i="1" dirty="0" smtClean="0"/>
              <a:t>Image Processing (ICIP), 2010 17th IEEE International Conference on</a:t>
            </a:r>
            <a:r>
              <a:rPr lang="en-US" sz="1600" dirty="0" smtClean="0"/>
              <a:t> , vol., no., pp.3485,3488, 26-29 Sept. 2010.</a:t>
            </a:r>
          </a:p>
          <a:p>
            <a:pPr marL="266700" lvl="0" indent="-266700">
              <a:buNone/>
            </a:pPr>
            <a:r>
              <a:rPr lang="en-US" sz="1600" dirty="0" smtClean="0"/>
              <a:t>[13] </a:t>
            </a:r>
            <a:r>
              <a:rPr lang="en-US" sz="1600" dirty="0" err="1" smtClean="0"/>
              <a:t>Rougier</a:t>
            </a:r>
            <a:r>
              <a:rPr lang="en-US" sz="1600" dirty="0" smtClean="0"/>
              <a:t>, C.; </a:t>
            </a:r>
            <a:r>
              <a:rPr lang="en-US" sz="1600" dirty="0" err="1" smtClean="0"/>
              <a:t>Meunier</a:t>
            </a:r>
            <a:r>
              <a:rPr lang="en-US" sz="1600" dirty="0" smtClean="0"/>
              <a:t>, J.; St-Arnaud, A.; Rousseau, J., "Robust Video Surveillance for Fall Detection Based on Human Shape Deformation," </a:t>
            </a:r>
            <a:r>
              <a:rPr lang="en-US" sz="1600" i="1" dirty="0" smtClean="0"/>
              <a:t>Circuits and Systems for Video Technology, IEEE Transactions on</a:t>
            </a:r>
            <a:r>
              <a:rPr lang="en-US" sz="1600" dirty="0" smtClean="0"/>
              <a:t> , Vol.21, No.5, pp.611,622, May 2011.</a:t>
            </a:r>
          </a:p>
          <a:p>
            <a:pPr marL="266700" lvl="0" indent="-266700">
              <a:buNone/>
            </a:pPr>
            <a:r>
              <a:rPr lang="en-US" sz="1600" dirty="0" smtClean="0"/>
              <a:t>[14] </a:t>
            </a:r>
            <a:r>
              <a:rPr lang="en-US" sz="1600" dirty="0" err="1" smtClean="0"/>
              <a:t>Simin</a:t>
            </a:r>
            <a:r>
              <a:rPr lang="en-US" sz="1600" dirty="0" smtClean="0"/>
              <a:t>, W., </a:t>
            </a:r>
            <a:r>
              <a:rPr lang="en-US" sz="1600" dirty="0" err="1" smtClean="0"/>
              <a:t>Salim</a:t>
            </a:r>
            <a:r>
              <a:rPr lang="en-US" sz="1600" dirty="0" smtClean="0"/>
              <a:t>, Z., and Bastian, L., “Lying Pose Recognition for Elderly Fall Detection,” Robotics: Science and Systems VII. 2011.</a:t>
            </a:r>
          </a:p>
          <a:p>
            <a:pPr marL="266700" lvl="0" indent="-266700">
              <a:buNone/>
            </a:pPr>
            <a:r>
              <a:rPr lang="en-US" sz="1600" dirty="0" smtClean="0"/>
              <a:t>[15] Nyberg L, Gustafson Y</a:t>
            </a:r>
            <a:r>
              <a:rPr lang="en-US" sz="1600" i="1" dirty="0" smtClean="0"/>
              <a:t>. </a:t>
            </a:r>
            <a:r>
              <a:rPr lang="en-US" sz="1600" dirty="0" smtClean="0"/>
              <a:t>Patient falls in stroke rehabilitation. “A challenge to rehabilitation strategies.” </a:t>
            </a:r>
            <a:r>
              <a:rPr lang="en-US" sz="1600" i="1" dirty="0" smtClean="0"/>
              <a:t>Stroke </a:t>
            </a:r>
            <a:r>
              <a:rPr lang="en-US" sz="1600" dirty="0" smtClean="0"/>
              <a:t>1995; 26: 838-42.</a:t>
            </a:r>
          </a:p>
          <a:p>
            <a:pPr marL="266700" lvl="0" indent="-266700">
              <a:buNone/>
            </a:pPr>
            <a:r>
              <a:rPr lang="en-US" sz="1600" dirty="0" smtClean="0"/>
              <a:t>[16] </a:t>
            </a:r>
            <a:r>
              <a:rPr lang="en-US" sz="1600" dirty="0" err="1" smtClean="0"/>
              <a:t>Sze</a:t>
            </a:r>
            <a:r>
              <a:rPr lang="en-US" sz="1600" dirty="0" smtClean="0"/>
              <a:t> KH, Wong E, Leung HY, Woo J. “Falls among Chinese stroke patients during rehabilitation.” </a:t>
            </a:r>
            <a:r>
              <a:rPr lang="en-US" sz="1600" i="1" dirty="0" smtClean="0"/>
              <a:t>Arch </a:t>
            </a:r>
            <a:r>
              <a:rPr lang="en-US" sz="1600" i="1" dirty="0" err="1" smtClean="0"/>
              <a:t>Phys</a:t>
            </a:r>
            <a:r>
              <a:rPr lang="en-US" sz="1600" i="1" dirty="0" smtClean="0"/>
              <a:t> Med </a:t>
            </a:r>
            <a:r>
              <a:rPr lang="en-US" sz="1600" i="1" dirty="0" err="1" smtClean="0"/>
              <a:t>Rehabil</a:t>
            </a:r>
            <a:r>
              <a:rPr lang="en-US" sz="1600" i="1" dirty="0" smtClean="0"/>
              <a:t> </a:t>
            </a:r>
            <a:r>
              <a:rPr lang="en-US" sz="1600" dirty="0" smtClean="0"/>
              <a:t>2001; 82: 1219-25.</a:t>
            </a:r>
          </a:p>
          <a:p>
            <a:pPr marL="266700" lvl="0" indent="-266700">
              <a:buNone/>
            </a:pPr>
            <a:r>
              <a:rPr lang="en-US" sz="1600" dirty="0" smtClean="0"/>
              <a:t>[17] </a:t>
            </a:r>
            <a:r>
              <a:rPr lang="en-US" sz="1600" dirty="0" err="1" smtClean="0"/>
              <a:t>Chaiwanichsiri</a:t>
            </a:r>
            <a:r>
              <a:rPr lang="en-US" sz="1600" dirty="0" smtClean="0"/>
              <a:t> D, </a:t>
            </a:r>
            <a:r>
              <a:rPr lang="en-US" sz="1600" dirty="0" err="1" smtClean="0"/>
              <a:t>Jiamworakul</a:t>
            </a:r>
            <a:r>
              <a:rPr lang="en-US" sz="1600" dirty="0" smtClean="0"/>
              <a:t> A, </a:t>
            </a:r>
            <a:r>
              <a:rPr lang="en-US" sz="1600" dirty="0" err="1" smtClean="0"/>
              <a:t>Kitisomprayoonkul</a:t>
            </a:r>
            <a:r>
              <a:rPr lang="en-US" sz="1600" dirty="0" smtClean="0"/>
              <a:t> W. “Falls among stroke patients in a Thai Red Cross rehabilitation center.” </a:t>
            </a:r>
            <a:r>
              <a:rPr lang="en-US" sz="1600" i="1" dirty="0" smtClean="0"/>
              <a:t>J Med </a:t>
            </a:r>
            <a:r>
              <a:rPr lang="en-US" sz="1600" i="1" dirty="0" err="1" smtClean="0"/>
              <a:t>Assoc</a:t>
            </a:r>
            <a:r>
              <a:rPr lang="en-US" sz="1600" i="1" dirty="0" smtClean="0"/>
              <a:t> Thai </a:t>
            </a:r>
            <a:r>
              <a:rPr lang="en-US" sz="1600" dirty="0" smtClean="0"/>
              <a:t>2006; 89(</a:t>
            </a:r>
            <a:r>
              <a:rPr lang="en-US" sz="1600" dirty="0" err="1" smtClean="0"/>
              <a:t>Suppl</a:t>
            </a:r>
            <a:r>
              <a:rPr lang="en-US" sz="1600" dirty="0" smtClean="0"/>
              <a:t> 3): S47-52.</a:t>
            </a:r>
          </a:p>
          <a:p>
            <a:pPr marL="266700" lvl="0" indent="-266700">
              <a:buNone/>
            </a:pPr>
            <a:r>
              <a:rPr lang="en-US" sz="1600" dirty="0" smtClean="0"/>
              <a:t>[18] </a:t>
            </a:r>
            <a:r>
              <a:rPr lang="en-US" sz="1600" dirty="0" err="1" smtClean="0"/>
              <a:t>Vlahov</a:t>
            </a:r>
            <a:r>
              <a:rPr lang="en-US" sz="1600" dirty="0" smtClean="0"/>
              <a:t> D, Myers AH, Al-Ibrahim MS. “Epidemiology of falls among patients in a rehabilitation hospital.” </a:t>
            </a:r>
            <a:r>
              <a:rPr lang="en-US" sz="1600" i="1" dirty="0" smtClean="0"/>
              <a:t>Arch </a:t>
            </a:r>
            <a:r>
              <a:rPr lang="en-US" sz="1600" i="1" dirty="0" err="1" smtClean="0"/>
              <a:t>Phys</a:t>
            </a:r>
            <a:r>
              <a:rPr lang="en-US" sz="1600" i="1" dirty="0" smtClean="0"/>
              <a:t> Med </a:t>
            </a:r>
            <a:r>
              <a:rPr lang="en-US" sz="1600" i="1" dirty="0" err="1" smtClean="0"/>
              <a:t>Rehabil</a:t>
            </a:r>
            <a:r>
              <a:rPr lang="en-US" sz="1600" i="1" dirty="0" smtClean="0"/>
              <a:t> </a:t>
            </a:r>
            <a:r>
              <a:rPr lang="en-US" sz="1600" dirty="0" smtClean="0"/>
              <a:t>1990; 71: 8-12</a:t>
            </a: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27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Autofit/>
          </a:bodyPr>
          <a:lstStyle/>
          <a:p>
            <a:r>
              <a:rPr lang="en-US" sz="8800" b="1" dirty="0" smtClean="0">
                <a:solidFill>
                  <a:schemeClr val="accent6"/>
                </a:solidFill>
              </a:rPr>
              <a:t>THANK YOU</a:t>
            </a:r>
            <a:endParaRPr lang="th-TH" sz="8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74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แนวคิด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ปัญหาการหกล้มพบใน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ผู้ป่วยอัมพาตครึ่ง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ซีก</a:t>
            </a:r>
          </a:p>
          <a:p>
            <a:pPr>
              <a:buClr>
                <a:srgbClr val="C00000"/>
              </a:buClr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เปอร์เซ็นต์ของผู้ป่วยอัมพาตทั้งหมดจะเกิดการหกล้มที่เกิดกับผู้ป่วยช่วงสัปดาห์แรกระหว่างการฟื้นฟูสมรรถภาพ</a:t>
            </a:r>
            <a:r>
              <a:rPr lang="en-US" sz="36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  <a:endParaRPr lang="th-TH" sz="3600" b="1" baseline="30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ตัวแทนเนื้อหา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398084"/>
              </p:ext>
            </p:extLst>
          </p:nvPr>
        </p:nvGraphicFramePr>
        <p:xfrm>
          <a:off x="539552" y="3297520"/>
          <a:ext cx="8064000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24793"/>
                <a:gridCol w="4739207"/>
              </a:tblGrid>
              <a:tr h="902434">
                <a:tc>
                  <a:txBody>
                    <a:bodyPr/>
                    <a:lstStyle/>
                    <a:p>
                      <a:pPr algn="ctr"/>
                      <a:r>
                        <a:rPr lang="th-TH" sz="3000" b="1" dirty="0" smtClean="0"/>
                        <a:t>ขอบเขต</a:t>
                      </a:r>
                      <a:endParaRPr lang="th-TH" sz="3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000" b="1" dirty="0" smtClean="0"/>
                        <a:t>อัตราการหกล้มของผู้ป่วยสมองขาดเลือด</a:t>
                      </a:r>
                      <a:endParaRPr lang="en-US" sz="30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 smtClean="0"/>
                        <a:t>(</a:t>
                      </a:r>
                      <a:r>
                        <a:rPr lang="th-TH" sz="3000" b="1" dirty="0" smtClean="0"/>
                        <a:t>คนต่อวัน</a:t>
                      </a:r>
                      <a:r>
                        <a:rPr lang="en-US" sz="3000" b="1" dirty="0" smtClean="0"/>
                        <a:t>)</a:t>
                      </a:r>
                      <a:endParaRPr lang="th-TH" sz="30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  <a:tr h="489893">
                <a:tc>
                  <a:txBody>
                    <a:bodyPr/>
                    <a:lstStyle/>
                    <a:p>
                      <a:r>
                        <a:rPr lang="th-TH" sz="3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ในประเทศแถบตะวันตก</a:t>
                      </a:r>
                      <a:endParaRPr lang="th-TH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8.9/1000</a:t>
                      </a:r>
                      <a:r>
                        <a:rPr lang="en-US" sz="3000" b="1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[2]</a:t>
                      </a:r>
                      <a:r>
                        <a:rPr lang="en-US" sz="3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15.9/1000</a:t>
                      </a:r>
                      <a:r>
                        <a:rPr lang="en-US" sz="3000" b="1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[3]</a:t>
                      </a:r>
                      <a:endParaRPr lang="th-TH" sz="30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+mn-cs"/>
                      </a:endParaRPr>
                    </a:p>
                  </a:txBody>
                  <a:tcPr anchor="ctr"/>
                </a:tc>
              </a:tr>
              <a:tr h="489893">
                <a:tc>
                  <a:txBody>
                    <a:bodyPr/>
                    <a:lstStyle/>
                    <a:p>
                      <a:r>
                        <a:rPr lang="th-TH" sz="3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ในประเทศไทยและจีน</a:t>
                      </a:r>
                      <a:endParaRPr lang="th-TH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3.4/1000</a:t>
                      </a:r>
                      <a:r>
                        <a:rPr lang="en-US" sz="3000" b="1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[4] </a:t>
                      </a:r>
                      <a:r>
                        <a:rPr lang="en-US" sz="3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–  5.5/1000</a:t>
                      </a:r>
                      <a:r>
                        <a:rPr lang="en-US" sz="3000" b="1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[5]</a:t>
                      </a:r>
                      <a:endParaRPr lang="th-TH" sz="30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+mn-cs"/>
                      </a:endParaRPr>
                    </a:p>
                  </a:txBody>
                  <a:tcPr anchor="ctr"/>
                </a:tc>
              </a:tr>
              <a:tr h="489893">
                <a:tc gridSpan="2">
                  <a:txBody>
                    <a:bodyPr/>
                    <a:lstStyle/>
                    <a:p>
                      <a:r>
                        <a:rPr lang="en-US" sz="3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**</a:t>
                      </a:r>
                      <a:r>
                        <a:rPr lang="th-TH" sz="3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อัตราการหกล้มจะยิ่งเพิ่มมากขึ้นเมื่อผู้ป่วยมีอายุมากกว่า</a:t>
                      </a:r>
                      <a:r>
                        <a:rPr lang="th-TH" sz="3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3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 </a:t>
                      </a:r>
                      <a:r>
                        <a:rPr lang="th-TH" sz="3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ปี</a:t>
                      </a:r>
                      <a:r>
                        <a:rPr lang="en-US" sz="3000" b="1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[6,7]</a:t>
                      </a:r>
                      <a:endParaRPr lang="th-TH" sz="30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2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งานวิจัยที่เกี่ยวข้อง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เพื่อลดอันตรายและบรรเทาการบาดเจ็บจากการล้ม</a:t>
            </a:r>
          </a:p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ปัจจุบันแบ่งเทคโนโลยีตรวจจับการล้มได้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กลุ่ม ได้แก่</a:t>
            </a:r>
            <a:r>
              <a:rPr lang="en-US" sz="36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[8]</a:t>
            </a:r>
            <a:endParaRPr lang="th-TH" sz="3600" b="1" baseline="30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SzPct val="60000"/>
              <a:buFont typeface="Courier New" pitchFamily="49" charset="0"/>
              <a:buChar char="o"/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ตรวจจับการล้มจากอุปกรณ์สวมใส่</a:t>
            </a:r>
          </a:p>
          <a:p>
            <a:pPr lvl="1">
              <a:buClr>
                <a:srgbClr val="C00000"/>
              </a:buClr>
              <a:buSzPct val="60000"/>
              <a:buFont typeface="Courier New" pitchFamily="49" charset="0"/>
              <a:buChar char="o"/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ตรวจจับการล้มจากอุปกรณ์ตรวจจับสภาพแวดล้อม</a:t>
            </a:r>
          </a:p>
          <a:p>
            <a:pPr lvl="1">
              <a:buClr>
                <a:srgbClr val="C00000"/>
              </a:buClr>
              <a:buSzPct val="60000"/>
              <a:buFont typeface="Courier New" pitchFamily="49" charset="0"/>
              <a:buChar char="o"/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ตรวจจับการล้มด้วยกล้อง</a:t>
            </a: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5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endParaRPr lang="th-TH" sz="3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/>
              <a:t>งานวิจัยที่เกี่ยวข้อง</a:t>
            </a:r>
            <a:endParaRPr lang="th-TH" sz="4800" b="1" dirty="0"/>
          </a:p>
        </p:txBody>
      </p:sp>
      <p:grpSp>
        <p:nvGrpSpPr>
          <p:cNvPr id="14" name="กลุ่ม 13"/>
          <p:cNvGrpSpPr/>
          <p:nvPr/>
        </p:nvGrpSpPr>
        <p:grpSpPr>
          <a:xfrm>
            <a:off x="467544" y="1556792"/>
            <a:ext cx="8190523" cy="4240839"/>
            <a:chOff x="521269" y="1636433"/>
            <a:chExt cx="8190523" cy="4240839"/>
          </a:xfrm>
        </p:grpSpPr>
        <p:sp>
          <p:nvSpPr>
            <p:cNvPr id="13" name="สี่เหลี่ยมผืนผ้า 12"/>
            <p:cNvSpPr/>
            <p:nvPr/>
          </p:nvSpPr>
          <p:spPr>
            <a:xfrm>
              <a:off x="2699792" y="4635272"/>
              <a:ext cx="6012000" cy="1152000"/>
            </a:xfrm>
            <a:prstGeom prst="rect">
              <a:avLst/>
            </a:prstGeom>
            <a:solidFill>
              <a:srgbClr val="F8F8F8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th-TH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ใช้เพียงกล้องเท่านั้น</a:t>
              </a:r>
              <a:endParaRPr lang="th-TH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th-TH" sz="2400" b="1" dirty="0" smtClean="0">
                  <a:solidFill>
                    <a:srgbClr val="0000CC"/>
                  </a:solidFill>
                </a:rPr>
                <a:t>ข้อดี    </a:t>
              </a:r>
              <a:r>
                <a:rPr lang="en-US" sz="2400" b="1" dirty="0" smtClean="0">
                  <a:solidFill>
                    <a:srgbClr val="0000CC"/>
                  </a:solidFill>
                </a:rPr>
                <a:t>: </a:t>
              </a:r>
              <a:r>
                <a:rPr lang="th-TH" sz="2400" b="1" dirty="0" smtClean="0">
                  <a:solidFill>
                    <a:srgbClr val="0000CC"/>
                  </a:solidFill>
                </a:rPr>
                <a:t>ง่าย</a:t>
              </a:r>
              <a:r>
                <a:rPr lang="th-TH" sz="2400" b="1" dirty="0">
                  <a:solidFill>
                    <a:srgbClr val="0000CC"/>
                  </a:solidFill>
                </a:rPr>
                <a:t>ต่อการ</a:t>
              </a:r>
              <a:r>
                <a:rPr lang="th-TH" sz="2400" b="1" dirty="0">
                  <a:solidFill>
                    <a:srgbClr val="0000CC"/>
                  </a:solidFill>
                </a:rPr>
                <a:t>พัฒนา</a:t>
              </a:r>
              <a:r>
                <a:rPr lang="th-TH" sz="2400" b="1" dirty="0" smtClean="0">
                  <a:solidFill>
                    <a:srgbClr val="0000CC"/>
                  </a:solidFill>
                </a:rPr>
                <a:t>โปรแกรม ต้นทุน</a:t>
              </a:r>
              <a:r>
                <a:rPr lang="th-TH" sz="2400" b="1" dirty="0">
                  <a:solidFill>
                    <a:srgbClr val="0000CC"/>
                  </a:solidFill>
                </a:rPr>
                <a:t>ต่ำ </a:t>
              </a:r>
              <a:endParaRPr lang="th-TH" sz="2400" b="1" dirty="0">
                <a:solidFill>
                  <a:srgbClr val="0000CC"/>
                </a:solidFill>
              </a:endParaRPr>
            </a:p>
            <a:p>
              <a:pPr lvl="0"/>
              <a:r>
                <a:rPr lang="th-TH" sz="2400" b="1" dirty="0" smtClean="0">
                  <a:solidFill>
                    <a:srgbClr val="D00000"/>
                  </a:solidFill>
                </a:rPr>
                <a:t>ข้อเสีย  </a:t>
              </a:r>
              <a:r>
                <a:rPr lang="en-US" sz="2400" b="1" dirty="0" smtClean="0">
                  <a:solidFill>
                    <a:srgbClr val="D00000"/>
                  </a:solidFill>
                </a:rPr>
                <a:t>: </a:t>
              </a:r>
              <a:r>
                <a:rPr lang="th-TH" sz="2400" b="1" dirty="0" smtClean="0">
                  <a:solidFill>
                    <a:srgbClr val="D00000"/>
                  </a:solidFill>
                </a:rPr>
                <a:t>พื้นที่การตรวจจับการ</a:t>
              </a:r>
              <a:r>
                <a:rPr lang="th-TH" sz="2400" b="1" dirty="0" smtClean="0">
                  <a:solidFill>
                    <a:srgbClr val="D00000"/>
                  </a:solidFill>
                </a:rPr>
                <a:t>ล้มจำกัด</a:t>
              </a:r>
              <a:endParaRPr lang="th-TH" sz="2400" b="1" dirty="0" smtClean="0">
                <a:solidFill>
                  <a:srgbClr val="D00000"/>
                </a:solidFill>
              </a:endParaRP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2699792" y="3183919"/>
              <a:ext cx="6012000" cy="1152000"/>
            </a:xfrm>
            <a:prstGeom prst="rect">
              <a:avLst/>
            </a:prstGeom>
            <a:solidFill>
              <a:srgbClr val="F8F8F8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th-TH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ใช้เซ็นเซอร์วัดข้อมูลการสั่นสะเทือน </a:t>
              </a:r>
              <a:r>
                <a:rPr lang="th-TH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และ</a:t>
              </a:r>
              <a:r>
                <a:rPr lang="th-TH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ความ</a:t>
              </a:r>
              <a:r>
                <a:rPr lang="th-TH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ดันที่เปลี่ยนไป</a:t>
              </a:r>
              <a:endParaRPr lang="th-TH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th-TH" sz="2400" b="1" dirty="0" smtClean="0">
                  <a:solidFill>
                    <a:srgbClr val="0000CC"/>
                  </a:solidFill>
                </a:rPr>
                <a:t>ข้อดี    </a:t>
              </a:r>
              <a:r>
                <a:rPr lang="en-US" sz="2400" b="1" dirty="0" smtClean="0">
                  <a:solidFill>
                    <a:srgbClr val="0000CC"/>
                  </a:solidFill>
                </a:rPr>
                <a:t>: </a:t>
              </a:r>
              <a:r>
                <a:rPr lang="th-TH" sz="2400" b="1" dirty="0" smtClean="0">
                  <a:solidFill>
                    <a:srgbClr val="0000CC"/>
                  </a:solidFill>
                </a:rPr>
                <a:t>ติดตั้งที่พื้นโดย</a:t>
              </a:r>
              <a:r>
                <a:rPr lang="th-TH" sz="2400" b="1" dirty="0" smtClean="0">
                  <a:solidFill>
                    <a:srgbClr val="0000CC"/>
                  </a:solidFill>
                </a:rPr>
                <a:t>ไม่ต้องพกพากับตัวผู้ป่วย</a:t>
              </a:r>
              <a:endParaRPr lang="th-TH" sz="2400" b="1" dirty="0" smtClean="0">
                <a:solidFill>
                  <a:srgbClr val="0000CC"/>
                </a:solidFill>
              </a:endParaRPr>
            </a:p>
            <a:p>
              <a:r>
                <a:rPr lang="th-TH" sz="2400" b="1" dirty="0" smtClean="0">
                  <a:solidFill>
                    <a:srgbClr val="D00000"/>
                  </a:solidFill>
                </a:rPr>
                <a:t>ข้อเสีย  </a:t>
              </a:r>
              <a:r>
                <a:rPr lang="en-US" sz="2400" b="1" dirty="0" smtClean="0">
                  <a:solidFill>
                    <a:srgbClr val="D00000"/>
                  </a:solidFill>
                </a:rPr>
                <a:t>:</a:t>
              </a:r>
              <a:r>
                <a:rPr lang="th-TH" sz="2400" b="1" dirty="0" smtClean="0">
                  <a:solidFill>
                    <a:srgbClr val="D00000"/>
                  </a:solidFill>
                </a:rPr>
                <a:t> </a:t>
              </a:r>
              <a:r>
                <a:rPr lang="th-TH" sz="2400" b="1" dirty="0" smtClean="0">
                  <a:solidFill>
                    <a:srgbClr val="D00000"/>
                  </a:solidFill>
                </a:rPr>
                <a:t>ความ</a:t>
              </a:r>
              <a:r>
                <a:rPr lang="th-TH" sz="2400" b="1" dirty="0" smtClean="0">
                  <a:solidFill>
                    <a:srgbClr val="D00000"/>
                  </a:solidFill>
                </a:rPr>
                <a:t>แม่นยำน้อย พื้นที่การตรวจจับจำกัด ต้นทุนสูง</a:t>
              </a:r>
              <a:endParaRPr lang="th-TH" sz="2400" b="1" dirty="0">
                <a:solidFill>
                  <a:srgbClr val="D00000"/>
                </a:solidFill>
              </a:endParaRP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2699792" y="1726433"/>
              <a:ext cx="6012000" cy="1152000"/>
            </a:xfrm>
            <a:prstGeom prst="rect">
              <a:avLst/>
            </a:prstGeom>
            <a:solidFill>
              <a:srgbClr val="F8F8F8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th-TH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ใช้มาตรวัดความเร่ง 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 </a:t>
              </a:r>
              <a:r>
                <a:rPr lang="th-TH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แกน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th-TH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อุปกรณ์</a:t>
              </a:r>
              <a:r>
                <a:rPr lang="th-TH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ติดไว้กับเครื่องแบบบริเวณลำตัว</a:t>
              </a:r>
            </a:p>
            <a:p>
              <a:r>
                <a:rPr lang="th-TH" sz="2400" b="1" dirty="0">
                  <a:solidFill>
                    <a:srgbClr val="0000CC"/>
                  </a:solidFill>
                </a:rPr>
                <a:t>ข้อดี</a:t>
              </a:r>
              <a:r>
                <a:rPr lang="en-US" sz="2400" b="1" dirty="0">
                  <a:solidFill>
                    <a:srgbClr val="0000CC"/>
                  </a:solidFill>
                </a:rPr>
                <a:t>    :</a:t>
              </a:r>
              <a:r>
                <a:rPr lang="th-TH" sz="2400" b="1" dirty="0">
                  <a:solidFill>
                    <a:srgbClr val="0000CC"/>
                  </a:solidFill>
                </a:rPr>
                <a:t> </a:t>
              </a:r>
              <a:r>
                <a:rPr lang="th-TH" sz="2400" b="1" dirty="0" smtClean="0">
                  <a:solidFill>
                    <a:srgbClr val="0000CC"/>
                  </a:solidFill>
                </a:rPr>
                <a:t>เหมาะสมกับการพกพา สะดวกในการติดตั้ง</a:t>
              </a:r>
              <a:endParaRPr lang="th-TH" sz="2400" b="1" dirty="0">
                <a:solidFill>
                  <a:srgbClr val="E20000"/>
                </a:solidFill>
              </a:endParaRPr>
            </a:p>
            <a:p>
              <a:pPr lvl="0"/>
              <a:r>
                <a:rPr lang="th-TH" sz="2400" b="1" dirty="0" smtClean="0">
                  <a:solidFill>
                    <a:srgbClr val="E20000"/>
                  </a:solidFill>
                </a:rPr>
                <a:t>ข้อเสีย </a:t>
              </a:r>
              <a:r>
                <a:rPr lang="en-US" sz="2400" b="1" dirty="0" smtClean="0">
                  <a:solidFill>
                    <a:srgbClr val="E20000"/>
                  </a:solidFill>
                </a:rPr>
                <a:t> : </a:t>
              </a:r>
              <a:r>
                <a:rPr lang="th-TH" sz="2400" b="1" dirty="0" smtClean="0">
                  <a:solidFill>
                    <a:srgbClr val="E20000"/>
                  </a:solidFill>
                </a:rPr>
                <a:t>สัญญาณระหว่างตัวรับและตัวส่งขาดหายง่าย ต้นทุน</a:t>
              </a:r>
              <a:r>
                <a:rPr lang="th-TH" sz="2400" b="1" dirty="0">
                  <a:solidFill>
                    <a:srgbClr val="E20000"/>
                  </a:solidFill>
                </a:rPr>
                <a:t>สูง </a:t>
              </a:r>
              <a:endParaRPr lang="th-TH" sz="2400" b="1" dirty="0" smtClean="0">
                <a:solidFill>
                  <a:srgbClr val="E20000"/>
                </a:solidFill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523528" y="1636433"/>
              <a:ext cx="2176264" cy="13320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solidFill>
                <a:srgbClr val="EAEAEA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th-TH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ตรวจจับการล้มจากอุปกรณ์สวม</a:t>
              </a:r>
              <a:r>
                <a:rPr lang="th-TH" sz="2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ใส่</a:t>
              </a:r>
              <a:r>
                <a:rPr lang="en-US" sz="2600" b="1" baseline="30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[9,10,11]</a:t>
              </a:r>
              <a:endParaRPr lang="th-TH" sz="2600" baseline="30000" dirty="0"/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521269" y="3093919"/>
              <a:ext cx="2176264" cy="1332000"/>
            </a:xfrm>
            <a:prstGeom prst="rect">
              <a:avLst/>
            </a:prstGeom>
            <a:solidFill>
              <a:srgbClr val="DDDDDD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th-TH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ตรวจจับการล้มจากอุปกรณ์ตรวจจับ</a:t>
              </a:r>
              <a:r>
                <a:rPr lang="th-TH" sz="2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สภาพแวดล้อม</a:t>
              </a:r>
              <a:r>
                <a:rPr lang="en-US" sz="2600" b="1" baseline="30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[12,13,14,15]</a:t>
              </a:r>
              <a:endParaRPr lang="th-TH" sz="2600" baseline="30000" dirty="0"/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521269" y="4545272"/>
              <a:ext cx="2176264" cy="1332000"/>
            </a:xfrm>
            <a:prstGeom prst="rect">
              <a:avLst/>
            </a:prstGeom>
            <a:solidFill>
              <a:srgbClr val="DDDDDD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th-TH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ตรวจจับการ</a:t>
              </a:r>
              <a:r>
                <a:rPr lang="th-TH" sz="2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ล้ม</a:t>
              </a:r>
            </a:p>
            <a:p>
              <a:pPr lvl="0" algn="ctr"/>
              <a:r>
                <a:rPr lang="th-TH" sz="2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ด้วยกล้อง</a:t>
              </a:r>
              <a:r>
                <a:rPr lang="en-US" sz="2600" b="1" baseline="30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[16,17,18]</a:t>
              </a:r>
              <a:endParaRPr lang="th-TH" sz="26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70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สอบถามกลุ่ม</a:t>
            </a:r>
            <a:r>
              <a:rPr lang="th-TH" sz="4800" b="1" dirty="0" smtClean="0"/>
              <a:t>ผู้ใช้งาน</a:t>
            </a:r>
            <a:endParaRPr lang="th-TH" sz="4800" dirty="0"/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ตัวแทนเนื้อหา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3"/>
            <a:ext cx="3816424" cy="21467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84783"/>
            <a:ext cx="3816424" cy="21467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37501"/>
            <a:ext cx="3816424" cy="21467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37500"/>
            <a:ext cx="3816424" cy="21467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 descr="C:\Users\sam\Desktop\BMESWU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2861036" y="6043155"/>
            <a:ext cx="5975768" cy="418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b="1" dirty="0" smtClean="0"/>
              <a:t>สถานที่</a:t>
            </a:r>
            <a:r>
              <a:rPr lang="en-US" sz="2000" b="1" dirty="0" smtClean="0"/>
              <a:t> :</a:t>
            </a:r>
            <a:r>
              <a:rPr lang="th-TH" sz="2000" b="1" dirty="0" smtClean="0"/>
              <a:t> ฝ่ายเวชศาสตร์ฟื้นฟู  ศูนย์การแพทย์สมเด็จพระเทพรัตนราชสุดาฯ </a:t>
            </a:r>
            <a:r>
              <a:rPr lang="th-TH" sz="2000" b="1" dirty="0" err="1" smtClean="0"/>
              <a:t>มศว</a:t>
            </a:r>
            <a:r>
              <a:rPr lang="en-US" sz="2000" b="1" dirty="0" smtClean="0"/>
              <a:t> (</a:t>
            </a:r>
            <a:r>
              <a:rPr lang="th-TH" sz="2000" b="1" dirty="0" smtClean="0"/>
              <a:t>องครักษ์</a:t>
            </a:r>
            <a:r>
              <a:rPr lang="en-US" sz="2000" b="1" dirty="0" smtClean="0"/>
              <a:t>)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273667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House of QFD</a:t>
            </a:r>
            <a:endParaRPr lang="en-US" sz="4800" b="1" dirty="0"/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ตัวแทนเนื้อหา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th-TH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ความต้องการลูกค้า</a:t>
            </a:r>
          </a:p>
          <a:p>
            <a:pPr lvl="1">
              <a:buClr>
                <a:srgbClr val="C00000"/>
              </a:buClr>
              <a:buSzPct val="60000"/>
              <a:buFont typeface="Courier New" panose="02070309020205020404" pitchFamily="49" charset="0"/>
              <a:buChar char="o"/>
            </a:pPr>
            <a:r>
              <a:rPr lang="th-TH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ประมวลผลรวดเร็วและแม่นยำ</a:t>
            </a:r>
            <a:r>
              <a: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pPr lvl="1">
              <a:buClr>
                <a:srgbClr val="C00000"/>
              </a:buClr>
              <a:buSzPct val="60000"/>
              <a:buFont typeface="Courier New" panose="02070309020205020404" pitchFamily="49" charset="0"/>
              <a:buChar char="o"/>
            </a:pPr>
            <a:r>
              <a:rPr lang="th-TH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ไม่มีผลกระทบต่อสุขภาพของผู้ป่วย</a:t>
            </a:r>
            <a:endParaRPr lang="th-TH" sz="3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r>
              <a:rPr lang="th-TH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เป้าหมายในการพัฒนา</a:t>
            </a:r>
            <a:endParaRPr lang="th-TH" sz="3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C00000"/>
              </a:buClr>
              <a:buSzPct val="60000"/>
              <a:buFont typeface="Courier New" panose="02070309020205020404" pitchFamily="49" charset="0"/>
              <a:buChar char="o"/>
            </a:pPr>
            <a:r>
              <a:rPr lang="th-TH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ติดตาม</a:t>
            </a:r>
            <a:r>
              <a: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ผู้ป่วยและตรวจจับได้ทุกสถานที่ </a:t>
            </a:r>
          </a:p>
          <a:p>
            <a:pPr lvl="1">
              <a:buClr>
                <a:srgbClr val="C00000"/>
              </a:buClr>
              <a:buSzPct val="60000"/>
              <a:buFont typeface="Courier New" panose="02070309020205020404" pitchFamily="49" charset="0"/>
              <a:buChar char="o"/>
            </a:pPr>
            <a:r>
              <a:rPr lang="th-TH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สามารถ</a:t>
            </a:r>
            <a:r>
              <a: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ตรวจจับได้ถูกต้องและ</a:t>
            </a:r>
            <a:r>
              <a:rPr lang="th-TH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แม่นยำ</a:t>
            </a:r>
          </a:p>
          <a:p>
            <a:pPr marL="0" indent="0">
              <a:buClr>
                <a:srgbClr val="C00000"/>
              </a:buClr>
              <a:buNone/>
            </a:pPr>
            <a:endParaRPr lang="th-TH" sz="3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51943"/>
            <a:ext cx="3380970" cy="467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09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ขอบเขตงานวิจัย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accent6"/>
                </a:solidFill>
              </a:rPr>
              <a:t>สี</a:t>
            </a:r>
            <a:r>
              <a:rPr lang="th-TH" sz="3600" b="1" dirty="0" smtClean="0">
                <a:solidFill>
                  <a:schemeClr val="accent6"/>
                </a:solidFill>
              </a:rPr>
              <a:t>เสื้อ</a:t>
            </a:r>
            <a:r>
              <a:rPr lang="en-US" sz="3600" b="1" dirty="0" smtClean="0">
                <a:solidFill>
                  <a:schemeClr val="accent6"/>
                </a:solidFill>
              </a:rPr>
              <a:t> (</a:t>
            </a:r>
            <a:r>
              <a:rPr lang="th-TH" sz="3600" b="1" dirty="0" smtClean="0">
                <a:solidFill>
                  <a:schemeClr val="accent6"/>
                </a:solidFill>
              </a:rPr>
              <a:t>แดง</a:t>
            </a:r>
            <a:r>
              <a:rPr lang="en-US" sz="3600" b="1" dirty="0" smtClean="0">
                <a:solidFill>
                  <a:schemeClr val="accent6"/>
                </a:solidFill>
              </a:rPr>
              <a:t>)</a:t>
            </a:r>
            <a:r>
              <a:rPr lang="th-TH" sz="3600" b="1" dirty="0" smtClean="0">
                <a:solidFill>
                  <a:schemeClr val="accent6"/>
                </a:solidFill>
              </a:rPr>
              <a:t> และสี</a:t>
            </a:r>
            <a:r>
              <a:rPr lang="th-TH" sz="3600" b="1" dirty="0" smtClean="0">
                <a:solidFill>
                  <a:schemeClr val="accent6"/>
                </a:solidFill>
              </a:rPr>
              <a:t>รองเท้า</a:t>
            </a:r>
            <a:r>
              <a:rPr lang="en-US" sz="3600" b="1" dirty="0" smtClean="0">
                <a:solidFill>
                  <a:schemeClr val="accent6"/>
                </a:solidFill>
              </a:rPr>
              <a:t> (</a:t>
            </a:r>
            <a:r>
              <a:rPr lang="th-TH" sz="3600" b="1" dirty="0" smtClean="0">
                <a:solidFill>
                  <a:schemeClr val="accent6"/>
                </a:solidFill>
              </a:rPr>
              <a:t>เหลือง</a:t>
            </a:r>
            <a:r>
              <a:rPr lang="en-US" sz="3600" b="1" dirty="0" smtClean="0">
                <a:solidFill>
                  <a:schemeClr val="accent6"/>
                </a:solidFill>
              </a:rPr>
              <a:t>)</a:t>
            </a:r>
            <a:r>
              <a:rPr lang="th-TH" sz="3600" b="1" dirty="0" smtClean="0">
                <a:solidFill>
                  <a:schemeClr val="accent6"/>
                </a:solidFill>
              </a:rPr>
              <a:t> ของผู้</a:t>
            </a:r>
            <a:r>
              <a:rPr lang="th-TH" sz="3600" b="1" dirty="0" smtClean="0">
                <a:solidFill>
                  <a:schemeClr val="accent6"/>
                </a:solidFill>
              </a:rPr>
              <a:t>ทดสอบ</a:t>
            </a:r>
          </a:p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accent6"/>
                </a:solidFill>
              </a:rPr>
              <a:t>สถานที่ภายในอาคาร </a:t>
            </a:r>
          </a:p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accent6"/>
                </a:solidFill>
              </a:rPr>
              <a:t>พื้นเรียบ</a:t>
            </a:r>
            <a:endParaRPr lang="th-TH" sz="3600" b="1" dirty="0" smtClean="0">
              <a:solidFill>
                <a:schemeClr val="accent6"/>
              </a:solidFill>
            </a:endParaRPr>
          </a:p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accent6"/>
                </a:solidFill>
              </a:rPr>
              <a:t>จำนวน</a:t>
            </a:r>
            <a:r>
              <a:rPr lang="th-TH" sz="3600" b="1" dirty="0" smtClean="0">
                <a:solidFill>
                  <a:schemeClr val="accent6"/>
                </a:solidFill>
              </a:rPr>
              <a:t>ผู้ทดสอบต่อ</a:t>
            </a:r>
            <a:r>
              <a:rPr lang="th-TH" sz="3600" b="1" dirty="0" smtClean="0">
                <a:solidFill>
                  <a:schemeClr val="accent6"/>
                </a:solidFill>
              </a:rPr>
              <a:t>ครั้ง</a:t>
            </a:r>
            <a:r>
              <a:rPr lang="en-US" sz="3600" b="1" dirty="0" smtClean="0">
                <a:solidFill>
                  <a:schemeClr val="accent6"/>
                </a:solidFill>
              </a:rPr>
              <a:t> (1</a:t>
            </a:r>
            <a:r>
              <a:rPr lang="th-TH" sz="3600" b="1" dirty="0" smtClean="0">
                <a:solidFill>
                  <a:schemeClr val="accent6"/>
                </a:solidFill>
              </a:rPr>
              <a:t>คน</a:t>
            </a:r>
            <a:r>
              <a:rPr lang="en-US" sz="3600" b="1" dirty="0" smtClean="0">
                <a:solidFill>
                  <a:schemeClr val="accent6"/>
                </a:solidFill>
              </a:rPr>
              <a:t>)</a:t>
            </a:r>
            <a:endParaRPr lang="th-TH" sz="3600" b="1" dirty="0">
              <a:solidFill>
                <a:schemeClr val="accent6"/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98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8676" y="26064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/>
              <a:t>ระบบของอุปกรณ์</a:t>
            </a:r>
            <a:endParaRPr lang="th-TH" sz="4800" b="1" dirty="0"/>
          </a:p>
        </p:txBody>
      </p:sp>
      <p:grpSp>
        <p:nvGrpSpPr>
          <p:cNvPr id="16" name="กลุ่ม 15"/>
          <p:cNvGrpSpPr/>
          <p:nvPr/>
        </p:nvGrpSpPr>
        <p:grpSpPr>
          <a:xfrm>
            <a:off x="251520" y="2276872"/>
            <a:ext cx="8641594" cy="2536909"/>
            <a:chOff x="35496" y="1824535"/>
            <a:chExt cx="8641594" cy="2536909"/>
          </a:xfrm>
        </p:grpSpPr>
        <p:sp>
          <p:nvSpPr>
            <p:cNvPr id="3" name="สี่เหลี่ยมผืนผ้า 2"/>
            <p:cNvSpPr/>
            <p:nvPr/>
          </p:nvSpPr>
          <p:spPr>
            <a:xfrm>
              <a:off x="35496" y="1824535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ภาพผู้ป่วย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สี่เหลี่ยมผืนผ้า 4"/>
            <p:cNvSpPr/>
            <p:nvPr/>
          </p:nvSpPr>
          <p:spPr>
            <a:xfrm>
              <a:off x="5435496" y="1824535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ติดตามผู้ป่วย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7235496" y="1838257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ควบคุมหุ่นยนต์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7237090" y="3281444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ระบบ</a:t>
              </a:r>
            </a:p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แจ้งเตือน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3635496" y="1838257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หน่วยประมวลผล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1835496" y="1838257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รับภาพ</a:t>
              </a:r>
            </a:p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ด้วยกล้อง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ลูกศรขวา 3"/>
            <p:cNvSpPr/>
            <p:nvPr/>
          </p:nvSpPr>
          <p:spPr>
            <a:xfrm>
              <a:off x="1475496" y="2144257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ลูกศรขวา 11"/>
            <p:cNvSpPr/>
            <p:nvPr/>
          </p:nvSpPr>
          <p:spPr>
            <a:xfrm>
              <a:off x="3275496" y="2144257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ลูกศรขวา 12"/>
            <p:cNvSpPr/>
            <p:nvPr/>
          </p:nvSpPr>
          <p:spPr>
            <a:xfrm>
              <a:off x="5075496" y="2130535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ลูกศรขวา 13"/>
            <p:cNvSpPr/>
            <p:nvPr/>
          </p:nvSpPr>
          <p:spPr>
            <a:xfrm>
              <a:off x="6875496" y="2144257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ลูกศรขวา 14"/>
            <p:cNvSpPr/>
            <p:nvPr/>
          </p:nvSpPr>
          <p:spPr>
            <a:xfrm>
              <a:off x="6877090" y="3587444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ลูกศรโค้ง 10"/>
            <p:cNvSpPr/>
            <p:nvPr/>
          </p:nvSpPr>
          <p:spPr>
            <a:xfrm flipV="1">
              <a:off x="4273076" y="2917001"/>
              <a:ext cx="1152000" cy="1137187"/>
            </a:xfrm>
            <a:prstGeom prst="bentArrow">
              <a:avLst>
                <a:gd name="adj1" fmla="val 19820"/>
                <a:gd name="adj2" fmla="val 20329"/>
                <a:gd name="adj3" fmla="val 15179"/>
                <a:gd name="adj4" fmla="val 41514"/>
              </a:avLst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5435494" y="3281444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ตรวจจับ</a:t>
              </a:r>
            </a:p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การล้ม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9" name="ตัวเชื่อมต่อตรง 18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69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ระดับสีเทา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กำหนดเอง 3">
      <a:majorFont>
        <a:latin typeface="DilleniaUPC"/>
        <a:ea typeface=""/>
        <a:cs typeface="DilleniaUPC"/>
      </a:majorFont>
      <a:minorFont>
        <a:latin typeface="DilleniaUPC"/>
        <a:ea typeface=""/>
        <a:cs typeface="DilleniaUP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1800</TotalTime>
  <Words>1530</Words>
  <Application>Microsoft Office PowerPoint</Application>
  <PresentationFormat>นำเสนอทางหน้าจอ (4:3)</PresentationFormat>
  <Paragraphs>199</Paragraphs>
  <Slides>26</Slides>
  <Notes>1</Notes>
  <HiddenSlides>0</HiddenSlides>
  <MMClips>4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26</vt:i4>
      </vt:variant>
    </vt:vector>
  </HeadingPairs>
  <TitlesOfParts>
    <vt:vector size="27" baseType="lpstr">
      <vt:lpstr>ชุดรูปแบบของ Office</vt:lpstr>
      <vt:lpstr>งานนำเสนอ PowerPoint</vt:lpstr>
      <vt:lpstr>บทนำ</vt:lpstr>
      <vt:lpstr>แนวคิด</vt:lpstr>
      <vt:lpstr>งานวิจัยที่เกี่ยวข้อง</vt:lpstr>
      <vt:lpstr>งานวิจัยที่เกี่ยวข้อง</vt:lpstr>
      <vt:lpstr>สอบถามกลุ่มผู้ใช้งาน</vt:lpstr>
      <vt:lpstr>House of QFD</vt:lpstr>
      <vt:lpstr>ขอบเขตงานวิจัย</vt:lpstr>
      <vt:lpstr>ระบบของอุปกรณ์</vt:lpstr>
      <vt:lpstr>ระบบของอุปกรณ์</vt:lpstr>
      <vt:lpstr>ระบบของอุปกรณ์</vt:lpstr>
      <vt:lpstr>ระบบของอุปกรณ์</vt:lpstr>
      <vt:lpstr>การทดสอบ</vt:lpstr>
      <vt:lpstr>การทดสอบ</vt:lpstr>
      <vt:lpstr>การทดสอบ (การล้ม 8 ทิศ)</vt:lpstr>
      <vt:lpstr>การทดสอบ (การนั่ง 8 ทิศ)</vt:lpstr>
      <vt:lpstr>ตารางสรุปผลการทดสอบ (การล้ม 8 ทิศ)</vt:lpstr>
      <vt:lpstr>ตารางสรุปผลการทดสอบ (การนั่ง 8 ทิศ)</vt:lpstr>
      <vt:lpstr>อภิปรายผลการทดสอบ</vt:lpstr>
      <vt:lpstr>อภิปรายผล (Freeline Skates)</vt:lpstr>
      <vt:lpstr>อภิปรายผล (ท่ายืนแบบต่างๆ)</vt:lpstr>
      <vt:lpstr>สรุป</vt:lpstr>
      <vt:lpstr>แนวทางการพัฒนาในอนาคต</vt:lpstr>
      <vt:lpstr>บรรณานุกรม</vt:lpstr>
      <vt:lpstr>บรรณานุกรม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หุ่นยนต์ติดตามและตรวจจับการล้มสาหรับผู้ป่วยอัมพาตครึ่งซีก</dc:title>
  <dc:creator>Aun-Aun</dc:creator>
  <cp:lastModifiedBy>Aun-Aun</cp:lastModifiedBy>
  <cp:revision>153</cp:revision>
  <dcterms:created xsi:type="dcterms:W3CDTF">2015-01-09T05:35:50Z</dcterms:created>
  <dcterms:modified xsi:type="dcterms:W3CDTF">2015-01-14T15:48:16Z</dcterms:modified>
</cp:coreProperties>
</file>